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211300" cy="20104100"/>
  <p:notesSz cx="14211300" cy="2010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0" autoAdjust="0"/>
    <p:restoredTop sz="94660"/>
  </p:normalViewPr>
  <p:slideViewPr>
    <p:cSldViewPr>
      <p:cViewPr>
        <p:scale>
          <a:sx n="25" d="100"/>
          <a:sy n="25" d="100"/>
        </p:scale>
        <p:origin x="2006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6323" y="6232271"/>
            <a:ext cx="1208500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2647" y="11258296"/>
            <a:ext cx="995235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rgbClr val="231F20"/>
                </a:solidFill>
                <a:latin typeface="Calibri Light"/>
                <a:cs typeface="Calibri Light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240066"/>
          </a:xfrm>
        </p:spPr>
        <p:txBody>
          <a:bodyPr lIns="0" tIns="0" rIns="0" bIns="0"/>
          <a:lstStyle>
            <a:lvl1pPr>
              <a:lnSpc>
                <a:spcPct val="130000"/>
              </a:lnSpc>
              <a:defRPr sz="1200"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rgbClr val="231F2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0882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322089" y="4623943"/>
            <a:ext cx="618467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700" b="0" i="0">
                <a:solidFill>
                  <a:srgbClr val="231F2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0903" y="2178316"/>
            <a:ext cx="12875842" cy="742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00" b="0" i="0">
                <a:solidFill>
                  <a:srgbClr val="231F2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0882" y="4623943"/>
            <a:ext cx="127958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34001" y="18696814"/>
            <a:ext cx="4549648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0882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4/24/2018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36708" y="18696814"/>
            <a:ext cx="3270059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CD022E65-E87D-49CE-8970-3F9846CC0B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6" b="19187"/>
          <a:stretch/>
        </p:blipFill>
        <p:spPr>
          <a:xfrm>
            <a:off x="0" y="10128250"/>
            <a:ext cx="9848850" cy="997585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67F5895-9D6C-4E30-93C4-D1201BE34F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30" r="25303"/>
          <a:stretch/>
        </p:blipFill>
        <p:spPr>
          <a:xfrm>
            <a:off x="7122914" y="0"/>
            <a:ext cx="7088386" cy="5556250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CEEDFAB4-8483-419B-AF18-78DDBA9A53F7}"/>
              </a:ext>
            </a:extLst>
          </p:cNvPr>
          <p:cNvSpPr/>
          <p:nvPr userDrawn="1"/>
        </p:nvSpPr>
        <p:spPr>
          <a:xfrm>
            <a:off x="0" y="0"/>
            <a:ext cx="14211300" cy="201041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bject 30">
            <a:extLst>
              <a:ext uri="{FF2B5EF4-FFF2-40B4-BE49-F238E27FC236}">
                <a16:creationId xmlns:a16="http://schemas.microsoft.com/office/drawing/2014/main" id="{E2D5841E-F4F5-4136-B06F-B505CB4F782B}"/>
              </a:ext>
            </a:extLst>
          </p:cNvPr>
          <p:cNvSpPr/>
          <p:nvPr userDrawn="1"/>
        </p:nvSpPr>
        <p:spPr>
          <a:xfrm>
            <a:off x="719460" y="750056"/>
            <a:ext cx="6554867" cy="92318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a.h.m.e.reinders@utwente.nl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hyperlink" Target="http://www.cost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st.eu/COST_Actions/ca/CA16235" TargetMode="External"/><Relationship Id="rId11" Type="http://schemas.openxmlformats.org/officeDocument/2006/relationships/image" Target="../media/image7.png"/><Relationship Id="rId5" Type="http://schemas.openxmlformats.org/officeDocument/2006/relationships/hyperlink" Target="http://www.pearlpv-cost.eu/" TargetMode="External"/><Relationship Id="rId10" Type="http://schemas.openxmlformats.org/officeDocument/2006/relationships/image" Target="../media/image3.png"/><Relationship Id="rId4" Type="http://schemas.openxmlformats.org/officeDocument/2006/relationships/hyperlink" Target="mailto:david.moser@eurac.edu" TargetMode="External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6063" y="6998898"/>
            <a:ext cx="7527925" cy="179133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2800" spc="55" dirty="0">
                <a:latin typeface="Calibri"/>
                <a:cs typeface="Calibri"/>
              </a:rPr>
              <a:t>Aims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PEARL-PV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aims to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increase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performance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 lower costs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electricity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produced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by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photovoltaic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(PV)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solar</a:t>
            </a:r>
            <a:r>
              <a:rPr sz="1200" b="0" spc="22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electricity</a:t>
            </a:r>
            <a:endParaRPr sz="1200" dirty="0">
              <a:latin typeface="Segoe UI Light"/>
              <a:cs typeface="Segoe UI Light"/>
            </a:endParaRPr>
          </a:p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systems in Europe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 via:</a:t>
            </a:r>
            <a:endParaRPr sz="1200" dirty="0">
              <a:latin typeface="Segoe UI Light"/>
              <a:cs typeface="Segoe UI Light"/>
            </a:endParaRPr>
          </a:p>
          <a:p>
            <a:pPr marL="186690" indent="-173990">
              <a:lnSpc>
                <a:spcPct val="100000"/>
              </a:lnSpc>
              <a:spcBef>
                <a:spcPts val="630"/>
              </a:spcBef>
              <a:buFont typeface="Segoe UI"/>
              <a:buAutoNum type="romanLcParenBoth"/>
              <a:tabLst>
                <a:tab pos="187325" algn="l"/>
              </a:tabLst>
            </a:pP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obtaining higher energy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 yields,</a:t>
            </a:r>
            <a:endParaRPr sz="1200" dirty="0">
              <a:latin typeface="Segoe UI Light"/>
              <a:cs typeface="Segoe UI Light"/>
            </a:endParaRPr>
          </a:p>
          <a:p>
            <a:pPr marL="224154" indent="-211454">
              <a:lnSpc>
                <a:spcPct val="100000"/>
              </a:lnSpc>
              <a:spcBef>
                <a:spcPts val="625"/>
              </a:spcBef>
              <a:buFont typeface="Segoe UI"/>
              <a:buAutoNum type="romanLcParenBoth"/>
              <a:tabLst>
                <a:tab pos="224790" algn="l"/>
              </a:tabLst>
            </a:pP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achieving longer operational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life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time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(beyond the 20 years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usually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guaranteed by manufacturers)</a:t>
            </a:r>
            <a:r>
              <a:rPr sz="12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</a:t>
            </a:r>
            <a:endParaRPr sz="1200" dirty="0">
              <a:latin typeface="Segoe UI Light"/>
              <a:cs typeface="Segoe UI Light"/>
            </a:endParaRPr>
          </a:p>
          <a:p>
            <a:pPr marL="261620" indent="-248920">
              <a:lnSpc>
                <a:spcPct val="100000"/>
              </a:lnSpc>
              <a:spcBef>
                <a:spcPts val="630"/>
              </a:spcBef>
              <a:buFont typeface="Segoe UI"/>
              <a:buAutoNum type="romanLcParenBoth"/>
              <a:tabLst>
                <a:tab pos="262255" algn="l"/>
              </a:tabLst>
            </a:pP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lowering the perceived investment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risk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in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PV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projects.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6063" y="8834771"/>
            <a:ext cx="7495540" cy="1536383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2800" spc="25" dirty="0">
                <a:latin typeface="Calibri"/>
                <a:cs typeface="Calibri"/>
              </a:rPr>
              <a:t>Data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30000"/>
              </a:lnSpc>
              <a:spcBef>
                <a:spcPts val="265"/>
              </a:spcBef>
            </a:pP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These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objectives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will be achieved by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cooperative European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COST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Action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partnership,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see </a:t>
            </a:r>
            <a:r>
              <a:rPr sz="120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Figure 1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collating</a:t>
            </a:r>
            <a:r>
              <a:rPr sz="1200" b="0" spc="13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2700" marR="5080">
              <a:lnSpc>
                <a:spcPct val="130000"/>
              </a:lnSpc>
            </a:pP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analyzing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</a:t>
            </a:r>
            <a:r>
              <a:rPr sz="1200" b="0" spc="2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very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large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aggregated set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monitored long-term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 operational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performance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data, with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focus on understanding defect and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failure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systems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installed across Europe,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the context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integration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PVs 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facilities into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grids,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the impact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regional climate characteristics on the generation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</a:t>
            </a:r>
            <a:r>
              <a:rPr sz="1200" b="0" spc="8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b="0" spc="-1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energy.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05485" y="10509250"/>
            <a:ext cx="7466965" cy="21620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lang="en-US" sz="2800" spc="25" dirty="0">
                <a:cs typeface="Calibri"/>
              </a:rPr>
              <a:t>Data</a:t>
            </a:r>
            <a:r>
              <a:rPr lang="en-US" sz="2800" spc="105" dirty="0">
                <a:cs typeface="Calibri"/>
              </a:rPr>
              <a:t> </a:t>
            </a:r>
            <a:r>
              <a:rPr lang="en-US" sz="2800" spc="50" dirty="0">
                <a:cs typeface="Calibri"/>
              </a:rPr>
              <a:t>analysis</a:t>
            </a:r>
            <a:endParaRPr lang="en-US" sz="2800" dirty="0">
              <a:cs typeface="Calibri"/>
            </a:endParaRPr>
          </a:p>
          <a:p>
            <a:pPr marL="12700">
              <a:lnSpc>
                <a:spcPct val="130000"/>
              </a:lnSpc>
              <a:spcBef>
                <a:spcPts val="260"/>
              </a:spcBef>
            </a:pP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This data will be used to determine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quantitatively: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- the absolute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influences</a:t>
            </a:r>
            <a:r>
              <a:rPr lang="en-US" sz="12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lang="en-US"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</a:t>
            </a:r>
            <a:r>
              <a:rPr lang="en-US" sz="1200" spc="-10" dirty="0">
                <a:latin typeface="Segoe UI Light"/>
                <a:cs typeface="Segoe UI Light"/>
              </a:rPr>
              <a:t>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</a:t>
            </a:r>
            <a:r>
              <a:rPr lang="en-US" sz="1200" b="0" dirty="0" err="1">
                <a:solidFill>
                  <a:srgbClr val="231F20"/>
                </a:solidFill>
                <a:latin typeface="Segoe UI Light"/>
                <a:cs typeface="Segoe UI Light"/>
              </a:rPr>
              <a:t>i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components’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rated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performance,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(ii)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system design,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(iii) installation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type,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(iv)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operation and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maintenance</a:t>
            </a:r>
            <a:r>
              <a:rPr lang="en-US" sz="1200" b="0" spc="10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practice, (v) interactions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with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grids, (vi)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geographic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location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(vii)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weather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 climate conditions; -</a:t>
            </a:r>
            <a:r>
              <a:rPr lang="en-US" sz="1200" b="0" spc="8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on</a:t>
            </a:r>
            <a:r>
              <a:rPr lang="en-US" sz="1200" spc="0" dirty="0">
                <a:latin typeface="Segoe UI Light"/>
                <a:cs typeface="Segoe UI Light"/>
              </a:rPr>
              <a:t>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</a:t>
            </a:r>
            <a:r>
              <a:rPr lang="en-US" sz="1200" b="0" dirty="0" err="1">
                <a:solidFill>
                  <a:srgbClr val="231F20"/>
                </a:solidFill>
                <a:latin typeface="Segoe UI Light"/>
                <a:cs typeface="Segoe UI Light"/>
              </a:rPr>
              <a:t>i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performance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degradation over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time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(ii) failure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modes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as they </a:t>
            </a:r>
            <a:r>
              <a:rPr lang="en-US"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affect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</a:t>
            </a:r>
            <a:r>
              <a:rPr lang="en-US" sz="1200" b="0" dirty="0" err="1">
                <a:solidFill>
                  <a:srgbClr val="231F20"/>
                </a:solidFill>
                <a:latin typeface="Segoe UI Light"/>
                <a:cs typeface="Segoe UI Light"/>
              </a:rPr>
              <a:t>i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lang="en-US"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economic </a:t>
            </a:r>
            <a:r>
              <a:rPr lang="en-US"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viability,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(ii) </a:t>
            </a:r>
            <a:r>
              <a:rPr lang="en-US"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securing</a:t>
            </a:r>
            <a:r>
              <a:rPr lang="en-US" sz="1200" b="0" spc="15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lang="en-US" sz="1200" b="0" dirty="0">
                <a:solidFill>
                  <a:srgbClr val="231F20"/>
                </a:solidFill>
                <a:latin typeface="Segoe UI Light"/>
                <a:cs typeface="Segoe UI Light"/>
              </a:rPr>
              <a:t>project</a:t>
            </a:r>
            <a:r>
              <a:rPr lang="en-US" sz="1200" dirty="0">
                <a:latin typeface="Segoe UI Light"/>
                <a:cs typeface="Segoe UI Light"/>
              </a:rPr>
              <a:t>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investment,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(iii)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environmental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sustainwability (iv) security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and predictability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electricity supply and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(v)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diversity and 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distribution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electricity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supply;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- to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(i) improve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the electrical design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PV</a:t>
            </a:r>
            <a:r>
              <a:rPr sz="1200" b="0" spc="8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systems,</a:t>
            </a:r>
            <a:r>
              <a:rPr lang="nl-NL" sz="1200" dirty="0">
                <a:latin typeface="Segoe UI Light"/>
                <a:cs typeface="Segoe UI Light"/>
              </a:rPr>
              <a:t>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(ii)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achieve optimal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sizing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via the use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simulation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models,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(iii)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enhance expected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system </a:t>
            </a:r>
            <a:r>
              <a:rPr sz="1200" b="0" spc="-15" dirty="0">
                <a:solidFill>
                  <a:srgbClr val="231F20"/>
                </a:solidFill>
                <a:latin typeface="Segoe UI Light"/>
                <a:cs typeface="Segoe UI Light"/>
              </a:rPr>
              <a:t>efficiency,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(iv)</a:t>
            </a:r>
            <a:r>
              <a:rPr sz="1200" b="0" spc="8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ease</a:t>
            </a:r>
            <a:r>
              <a:rPr lang="nl-NL" sz="1200" dirty="0">
                <a:latin typeface="Segoe UI Light"/>
                <a:cs typeface="Segoe UI Light"/>
              </a:rPr>
              <a:t> </a:t>
            </a:r>
            <a:r>
              <a:rPr sz="1200" b="0" spc="5" dirty="0">
                <a:solidFill>
                  <a:srgbClr val="231F20"/>
                </a:solidFill>
                <a:latin typeface="Segoe UI Light"/>
                <a:cs typeface="Segoe UI Light"/>
              </a:rPr>
              <a:t>maintenance,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(v)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achieve high reliability and </a:t>
            </a: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(vi) </a:t>
            </a:r>
            <a:r>
              <a:rPr sz="1200" b="0" spc="0" dirty="0">
                <a:solidFill>
                  <a:srgbClr val="231F20"/>
                </a:solidFill>
                <a:latin typeface="Segoe UI Light"/>
                <a:cs typeface="Segoe UI Light"/>
              </a:rPr>
              <a:t>demonstrate excellent</a:t>
            </a:r>
            <a:r>
              <a:rPr sz="12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durability.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0165" y="12800395"/>
            <a:ext cx="7452995" cy="152844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2800" spc="50" dirty="0">
                <a:latin typeface="Calibri"/>
                <a:cs typeface="Calibri"/>
              </a:rPr>
              <a:t>Method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30000"/>
              </a:lnSpc>
              <a:spcBef>
                <a:spcPts val="265"/>
              </a:spcBef>
            </a:pPr>
            <a:r>
              <a:rPr sz="1200" b="0" spc="-9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execute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research proposed,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Working Groups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have been set up that will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conduct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research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using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</a:t>
            </a:r>
            <a:r>
              <a:rPr sz="1200" b="0" spc="-2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shared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2700" marR="5080">
              <a:lnSpc>
                <a:spcPct val="130000"/>
              </a:lnSpc>
            </a:pP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data bank and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shared simulation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tools and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models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analyze and compare these data that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collected in this  data bank. The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Working Groups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are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focused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(WG1)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monitoring, (WG2)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simulation,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(WG3)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Reliability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durability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-5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(WG4)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the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built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environment and (WG5)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grids,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see </a:t>
            </a:r>
            <a:r>
              <a:rPr sz="120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Figure</a:t>
            </a:r>
            <a:r>
              <a:rPr sz="1200" spc="10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7602" y="14432915"/>
            <a:ext cx="7379334" cy="179133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2800" spc="50" dirty="0">
                <a:latin typeface="Calibri"/>
                <a:cs typeface="Calibri"/>
              </a:rPr>
              <a:t>Conclusions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30000"/>
              </a:lnSpc>
              <a:spcBef>
                <a:spcPts val="265"/>
              </a:spcBef>
            </a:pP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Whilst the highest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efficiencies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for small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cells in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laboratory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contexts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near 32%, commercial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modules</a:t>
            </a:r>
            <a:r>
              <a:rPr sz="1200" b="0" spc="12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have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2700" marR="90170">
              <a:lnSpc>
                <a:spcPct val="130000"/>
              </a:lnSpc>
            </a:pP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maximum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rated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efficiency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close to 22%. In operational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PV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installations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these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efficiencies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decline </a:t>
            </a:r>
            <a:r>
              <a:rPr sz="1200" b="0" spc="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further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be  in the range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13 to 17%, because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exposed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variable solar irradiation intensity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spectra,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 because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various system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losses. Key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factors determining the optimal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performance </a:t>
            </a:r>
            <a:r>
              <a:rPr sz="1200" b="0" spc="-1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</a:t>
            </a:r>
            <a:r>
              <a:rPr sz="1200" b="0" spc="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PV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 </a:t>
            </a:r>
            <a:r>
              <a:rPr sz="1200" b="0" spc="-5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are 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shown </a:t>
            </a:r>
            <a:r>
              <a:rPr sz="1200" b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 </a:t>
            </a:r>
            <a:r>
              <a:rPr sz="120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Figure</a:t>
            </a:r>
            <a:r>
              <a:rPr sz="120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120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</a:t>
            </a:r>
            <a:r>
              <a:rPr sz="1200" b="0" spc="0" dirty="0">
                <a:solidFill>
                  <a:srgbClr val="231F2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77602" y="16876467"/>
            <a:ext cx="7483475" cy="266996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6034">
              <a:lnSpc>
                <a:spcPct val="100000"/>
              </a:lnSpc>
              <a:spcBef>
                <a:spcPts val="120"/>
              </a:spcBef>
            </a:pPr>
            <a:r>
              <a:rPr sz="2800" spc="50" dirty="0">
                <a:solidFill>
                  <a:srgbClr val="838586"/>
                </a:solidFill>
                <a:latin typeface="Calibri"/>
                <a:cs typeface="Calibri"/>
              </a:rPr>
              <a:t>Acknowledgements</a:t>
            </a:r>
            <a:endParaRPr sz="2800" dirty="0">
              <a:latin typeface="Calibri"/>
              <a:cs typeface="Calibri"/>
            </a:endParaRPr>
          </a:p>
          <a:p>
            <a:pPr marL="26034">
              <a:lnSpc>
                <a:spcPct val="130000"/>
              </a:lnSpc>
              <a:spcBef>
                <a:spcPts val="85"/>
              </a:spcBef>
            </a:pPr>
            <a:r>
              <a:rPr sz="1000" b="0" dirty="0">
                <a:solidFill>
                  <a:srgbClr val="231F20"/>
                </a:solidFill>
                <a:latin typeface="Segoe UI Light"/>
                <a:cs typeface="Segoe UI Light"/>
              </a:rPr>
              <a:t>We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would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like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to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thank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all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120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participants </a:t>
            </a:r>
            <a:r>
              <a:rPr sz="10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PEARL PV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for their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enthusiasm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and</a:t>
            </a:r>
            <a:r>
              <a:rPr sz="1000" b="0" spc="-4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efforts.</a:t>
            </a:r>
            <a:endParaRPr sz="1000" dirty="0">
              <a:latin typeface="Segoe UI Light"/>
              <a:cs typeface="Segoe UI Light"/>
            </a:endParaRPr>
          </a:p>
          <a:p>
            <a:pPr marL="26034" marR="5080">
              <a:lnSpc>
                <a:spcPct val="130000"/>
              </a:lnSpc>
            </a:pP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This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abstract is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based upon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work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from COST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Action PEARL-PV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CA16235,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which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is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supported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by COST (European Cooperation in Science  and </a:t>
            </a:r>
            <a:r>
              <a:rPr sz="1000" b="0" dirty="0">
                <a:solidFill>
                  <a:srgbClr val="231F20"/>
                </a:solidFill>
                <a:latin typeface="Segoe UI Light"/>
                <a:cs typeface="Segoe UI Light"/>
              </a:rPr>
              <a:t>Technology).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COST (European Cooperation in Science and </a:t>
            </a:r>
            <a:r>
              <a:rPr sz="1000" b="0" dirty="0">
                <a:solidFill>
                  <a:srgbClr val="231F20"/>
                </a:solidFill>
                <a:latin typeface="Segoe UI Light"/>
                <a:cs typeface="Segoe UI Light"/>
              </a:rPr>
              <a:t>Technology)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is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a funding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agency for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research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and innovation networks. 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Our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Actions help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connect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research initiatives across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Europe and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enable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scientists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to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grow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their ideas by sharing </a:t>
            </a: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them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with their peers.  This boosts their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research,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career and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innovation,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see</a:t>
            </a:r>
            <a:r>
              <a:rPr sz="1000" b="0" spc="-2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www.cost.eu.</a:t>
            </a:r>
            <a:endParaRPr sz="1000" dirty="0">
              <a:latin typeface="Segoe UI Light"/>
              <a:cs typeface="Segoe UI Light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2800" spc="50" dirty="0">
                <a:solidFill>
                  <a:srgbClr val="828587"/>
                </a:solidFill>
                <a:latin typeface="Calibri"/>
                <a:cs typeface="Calibri"/>
              </a:rPr>
              <a:t>Contact</a:t>
            </a:r>
            <a:endParaRPr sz="2800" dirty="0">
              <a:latin typeface="Calibri"/>
              <a:cs typeface="Calibri"/>
            </a:endParaRPr>
          </a:p>
          <a:p>
            <a:pPr marL="12700">
              <a:lnSpc>
                <a:spcPct val="130000"/>
              </a:lnSpc>
              <a:spcBef>
                <a:spcPts val="85"/>
              </a:spcBef>
            </a:pP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Chair: Angèle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Reinders at</a:t>
            </a:r>
            <a:r>
              <a:rPr sz="1000" b="0" spc="-2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  <a:hlinkClick r:id="rId3"/>
              </a:rPr>
              <a:t>a.h.m.e.reinders@utwente.nl</a:t>
            </a:r>
            <a:endParaRPr lang="nl-NL" sz="1000" dirty="0">
              <a:latin typeface="Segoe UI Light"/>
              <a:cs typeface="Segoe UI Light"/>
            </a:endParaRPr>
          </a:p>
          <a:p>
            <a:pPr marL="12700">
              <a:lnSpc>
                <a:spcPct val="130000"/>
              </a:lnSpc>
              <a:spcBef>
                <a:spcPts val="85"/>
              </a:spcBef>
            </a:pPr>
            <a:r>
              <a:rPr sz="1000" b="0" spc="10" dirty="0">
                <a:solidFill>
                  <a:srgbClr val="231F20"/>
                </a:solidFill>
                <a:latin typeface="Segoe UI Light"/>
                <a:cs typeface="Segoe UI Light"/>
              </a:rPr>
              <a:t>Vice Chair: David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Moser at</a:t>
            </a:r>
            <a:r>
              <a:rPr sz="1000" b="0" spc="-3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  <a:hlinkClick r:id="rId4"/>
              </a:rPr>
              <a:t>david.moser@eurac.edu</a:t>
            </a:r>
            <a:endParaRPr lang="nl-NL" sz="1000" dirty="0">
              <a:latin typeface="Segoe UI Light"/>
              <a:cs typeface="Segoe UI Light"/>
            </a:endParaRPr>
          </a:p>
          <a:p>
            <a:pPr marL="12700">
              <a:lnSpc>
                <a:spcPct val="130000"/>
              </a:lnSpc>
              <a:spcBef>
                <a:spcPts val="85"/>
              </a:spcBef>
            </a:pP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  <a:hlinkClick r:id="rId5"/>
              </a:rPr>
              <a:t>www.pearlpv-cost.eu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and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  <a:hlinkClick r:id="rId6"/>
              </a:rPr>
              <a:t>www.cost.eu/COST_Actions/ca/CA16235</a:t>
            </a:r>
            <a:endParaRPr sz="1000" dirty="0">
              <a:latin typeface="Segoe UI Light"/>
              <a:cs typeface="Segoe UI Ligh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70903" y="2178316"/>
            <a:ext cx="6093460" cy="742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00" dirty="0"/>
              <a:t>Introducing</a:t>
            </a:r>
            <a:r>
              <a:rPr spc="350" dirty="0"/>
              <a:t> </a:t>
            </a:r>
            <a:r>
              <a:rPr spc="130" dirty="0"/>
              <a:t>‘PEARL-PV’: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70903" y="2932964"/>
            <a:ext cx="12670790" cy="153041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00" b="0" i="1" dirty="0">
                <a:solidFill>
                  <a:srgbClr val="231F20"/>
                </a:solidFill>
                <a:latin typeface="Roboto Light"/>
                <a:cs typeface="Roboto Light"/>
              </a:rPr>
              <a:t>Performance and Reliability of </a:t>
            </a:r>
            <a:r>
              <a:rPr sz="2200" b="0" i="1" spc="-5" dirty="0">
                <a:solidFill>
                  <a:srgbClr val="231F20"/>
                </a:solidFill>
                <a:latin typeface="Roboto Light"/>
                <a:cs typeface="Roboto Light"/>
              </a:rPr>
              <a:t>Photovoltaic </a:t>
            </a:r>
            <a:r>
              <a:rPr sz="2200" b="0" i="1" dirty="0">
                <a:solidFill>
                  <a:srgbClr val="231F20"/>
                </a:solidFill>
                <a:latin typeface="Roboto Light"/>
                <a:cs typeface="Roboto Light"/>
              </a:rPr>
              <a:t>Systems: </a:t>
            </a:r>
            <a:r>
              <a:rPr sz="2200" b="0" i="1" spc="-5" dirty="0">
                <a:solidFill>
                  <a:srgbClr val="231F20"/>
                </a:solidFill>
                <a:latin typeface="Roboto Light"/>
                <a:cs typeface="Roboto Light"/>
              </a:rPr>
              <a:t>Evaluations </a:t>
            </a:r>
            <a:r>
              <a:rPr sz="2200" b="0" i="1" dirty="0">
                <a:solidFill>
                  <a:srgbClr val="231F20"/>
                </a:solidFill>
                <a:latin typeface="Roboto Light"/>
                <a:cs typeface="Roboto Light"/>
              </a:rPr>
              <a:t>of Large-Scale </a:t>
            </a:r>
            <a:r>
              <a:rPr sz="2200" b="0" i="1" spc="-5" dirty="0">
                <a:solidFill>
                  <a:srgbClr val="231F20"/>
                </a:solidFill>
                <a:latin typeface="Roboto Light"/>
                <a:cs typeface="Roboto Light"/>
              </a:rPr>
              <a:t>Monitoring</a:t>
            </a:r>
            <a:r>
              <a:rPr sz="2200" b="0" i="1" spc="40" dirty="0">
                <a:solidFill>
                  <a:srgbClr val="231F20"/>
                </a:solidFill>
                <a:latin typeface="Roboto Light"/>
                <a:cs typeface="Roboto Light"/>
              </a:rPr>
              <a:t> </a:t>
            </a:r>
            <a:r>
              <a:rPr sz="2200" b="0" i="1" spc="-5" dirty="0">
                <a:solidFill>
                  <a:srgbClr val="231F20"/>
                </a:solidFill>
                <a:latin typeface="Roboto Light"/>
                <a:cs typeface="Roboto Light"/>
              </a:rPr>
              <a:t>Data</a:t>
            </a:r>
            <a:endParaRPr sz="2200" dirty="0">
              <a:latin typeface="Roboto Light"/>
              <a:cs typeface="Roboto Light"/>
            </a:endParaRPr>
          </a:p>
          <a:p>
            <a:pPr marL="43815">
              <a:lnSpc>
                <a:spcPct val="100000"/>
              </a:lnSpc>
              <a:spcBef>
                <a:spcPts val="1675"/>
              </a:spcBef>
            </a:pP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Angele 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Reinders</a:t>
            </a:r>
            <a:r>
              <a:rPr sz="1275" b="0" spc="-7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a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David Moser</a:t>
            </a:r>
            <a:r>
              <a:rPr sz="1275" b="0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b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Wilfried </a:t>
            </a:r>
            <a:r>
              <a:rPr sz="1500" b="0" spc="-55" dirty="0">
                <a:solidFill>
                  <a:srgbClr val="231F20"/>
                </a:solidFill>
                <a:latin typeface="Segoe UI Light"/>
                <a:cs typeface="Segoe UI Light"/>
              </a:rPr>
              <a:t>Van 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Sark</a:t>
            </a:r>
            <a:r>
              <a:rPr sz="1275" b="0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c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Gernot Oreski</a:t>
            </a:r>
            <a:r>
              <a:rPr sz="1275" b="0" spc="-7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d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Nicola </a:t>
            </a:r>
            <a:r>
              <a:rPr sz="15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Pearsall</a:t>
            </a:r>
            <a:r>
              <a:rPr sz="1275" b="0" spc="-15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e</a:t>
            </a:r>
            <a:r>
              <a:rPr sz="15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Alessandra </a:t>
            </a:r>
            <a:r>
              <a:rPr sz="15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Scognamiglio</a:t>
            </a:r>
            <a:r>
              <a:rPr sz="1275" b="0" spc="-15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f</a:t>
            </a:r>
            <a:r>
              <a:rPr sz="1500" b="0" spc="-10" dirty="0">
                <a:solidFill>
                  <a:srgbClr val="231F20"/>
                </a:solidFill>
                <a:latin typeface="Segoe UI Light"/>
                <a:cs typeface="Segoe UI Light"/>
              </a:rPr>
              <a:t>, </a:t>
            </a:r>
            <a:r>
              <a:rPr sz="15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Jonathan</a:t>
            </a:r>
            <a:r>
              <a:rPr sz="1500" b="0" spc="12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500" b="0" dirty="0">
                <a:solidFill>
                  <a:srgbClr val="231F20"/>
                </a:solidFill>
                <a:latin typeface="Segoe UI Light"/>
                <a:cs typeface="Segoe UI Light"/>
              </a:rPr>
              <a:t>Leloux</a:t>
            </a:r>
            <a:r>
              <a:rPr sz="1275" b="0" baseline="32679" dirty="0">
                <a:solidFill>
                  <a:srgbClr val="231F20"/>
                </a:solidFill>
                <a:latin typeface="Segoe UI Light"/>
                <a:cs typeface="Segoe UI Light"/>
              </a:rPr>
              <a:t>g</a:t>
            </a:r>
            <a:endParaRPr sz="1275" baseline="32679" dirty="0">
              <a:latin typeface="Segoe UI Light"/>
              <a:cs typeface="Segoe UI Light"/>
            </a:endParaRPr>
          </a:p>
          <a:p>
            <a:pPr marL="46355">
              <a:lnSpc>
                <a:spcPct val="100000"/>
              </a:lnSpc>
              <a:spcBef>
                <a:spcPts val="1050"/>
              </a:spcBef>
            </a:pP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A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ARISE,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UNIVERSITY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TWENTE,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ENSCHEDE,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THE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NETHERLANDS,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B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INSTITUTE FOR RENEWABLE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ENERGY,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EURAC,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BOLZANO, </a:t>
            </a:r>
            <a:r>
              <a:rPr sz="1000" b="0" spc="-25" dirty="0">
                <a:solidFill>
                  <a:srgbClr val="231F20"/>
                </a:solidFill>
                <a:latin typeface="Segoe UI Light"/>
                <a:cs typeface="Segoe UI Light"/>
              </a:rPr>
              <a:t>ITALY,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C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COPERNICUS INSTITUTE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SUSTAINABLE</a:t>
            </a:r>
            <a:r>
              <a:rPr sz="1000" b="0" spc="9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DEVELOPMENT,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UTRECHT</a:t>
            </a:r>
            <a:endParaRPr sz="1000" dirty="0">
              <a:latin typeface="Segoe UI Light"/>
              <a:cs typeface="Segoe UI Light"/>
            </a:endParaRPr>
          </a:p>
          <a:p>
            <a:pPr marL="45720" marR="5080">
              <a:lnSpc>
                <a:spcPct val="141000"/>
              </a:lnSpc>
            </a:pP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UNIVERSITY, UTRECHT,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THE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NETHERLANDS,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D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POLYMER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COMPETENCE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CENTER LEOBEN GMBH, LEOBEN, AUSTRIA,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E</a:t>
            </a:r>
            <a:r>
              <a:rPr sz="1500" b="0" spc="3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NPAG,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NORTHUMBRIA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UNIVERSITY,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NEWCASTLE UPON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TYNE,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UK,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F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ENEA,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PORTICI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RESEARCH 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CENTRE,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PORTICI, </a:t>
            </a:r>
            <a:r>
              <a:rPr sz="1000" b="0" spc="-25" dirty="0">
                <a:solidFill>
                  <a:srgbClr val="231F20"/>
                </a:solidFill>
                <a:latin typeface="Segoe UI Light"/>
                <a:cs typeface="Segoe UI Light"/>
              </a:rPr>
              <a:t>ITALY,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G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) </a:t>
            </a:r>
            <a:r>
              <a:rPr sz="1000" b="0" spc="35" dirty="0">
                <a:solidFill>
                  <a:srgbClr val="231F20"/>
                </a:solidFill>
                <a:latin typeface="Segoe UI Light"/>
                <a:cs typeface="Segoe UI Light"/>
              </a:rPr>
              <a:t>POLYTECHNIC </a:t>
            </a:r>
            <a:r>
              <a:rPr sz="1000" b="0" spc="40" dirty="0">
                <a:solidFill>
                  <a:srgbClr val="231F20"/>
                </a:solidFill>
                <a:latin typeface="Segoe UI Light"/>
                <a:cs typeface="Segoe UI Light"/>
              </a:rPr>
              <a:t>UNIVERSITY </a:t>
            </a:r>
            <a:r>
              <a:rPr sz="1000" b="0" spc="3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000" b="0" spc="25" dirty="0">
                <a:solidFill>
                  <a:srgbClr val="231F20"/>
                </a:solidFill>
                <a:latin typeface="Segoe UI Light"/>
                <a:cs typeface="Segoe UI Light"/>
              </a:rPr>
              <a:t>MADRID, MADRID,</a:t>
            </a:r>
            <a:r>
              <a:rPr sz="1000" b="0" spc="7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15" dirty="0">
                <a:solidFill>
                  <a:srgbClr val="231F20"/>
                </a:solidFill>
                <a:latin typeface="Segoe UI Light"/>
                <a:cs typeface="Segoe UI Light"/>
              </a:rPr>
              <a:t>SPAIN</a:t>
            </a:r>
            <a:endParaRPr sz="1000" dirty="0">
              <a:latin typeface="Segoe UI Light"/>
              <a:cs typeface="Segoe UI Ligh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968998" y="5425968"/>
            <a:ext cx="4352705" cy="27787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68998" y="8910718"/>
            <a:ext cx="4522549" cy="31451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395324" y="12957311"/>
            <a:ext cx="3525977" cy="314699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8960528" y="8214259"/>
            <a:ext cx="4473575" cy="484505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>
              <a:lnSpc>
                <a:spcPct val="124700"/>
              </a:lnSpc>
              <a:spcBef>
                <a:spcPts val="170"/>
              </a:spcBef>
            </a:pPr>
            <a:r>
              <a:rPr sz="1300" spc="25" dirty="0">
                <a:latin typeface="Calibri"/>
                <a:cs typeface="Calibri"/>
              </a:rPr>
              <a:t>Figure </a:t>
            </a:r>
            <a:r>
              <a:rPr sz="1300" spc="15" dirty="0">
                <a:latin typeface="Calibri"/>
                <a:cs typeface="Calibri"/>
              </a:rPr>
              <a:t>1: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Countries that take </a:t>
            </a:r>
            <a:r>
              <a:rPr sz="1500" b="0" spc="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part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in this COST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Action PEARL-PV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by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22 January 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2018</a:t>
            </a:r>
            <a:endParaRPr sz="1000">
              <a:latin typeface="Segoe UI Light"/>
              <a:cs typeface="Segoe U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56259" y="12031676"/>
            <a:ext cx="4232910" cy="484505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>
              <a:lnSpc>
                <a:spcPct val="124700"/>
              </a:lnSpc>
              <a:spcBef>
                <a:spcPts val="170"/>
              </a:spcBef>
            </a:pPr>
            <a:r>
              <a:rPr sz="1300" spc="25" dirty="0">
                <a:latin typeface="Calibri"/>
                <a:cs typeface="Calibri"/>
              </a:rPr>
              <a:t>Figure </a:t>
            </a:r>
            <a:r>
              <a:rPr sz="1300" spc="15" dirty="0">
                <a:latin typeface="Calibri"/>
                <a:cs typeface="Calibri"/>
              </a:rPr>
              <a:t>2: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The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5 </a:t>
            </a:r>
            <a:r>
              <a:rPr sz="1500" b="0" spc="0" baseline="2777" dirty="0">
                <a:solidFill>
                  <a:srgbClr val="231F20"/>
                </a:solidFill>
                <a:latin typeface="Segoe UI Light"/>
                <a:cs typeface="Segoe UI Light"/>
              </a:rPr>
              <a:t>Working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Groups </a:t>
            </a:r>
            <a:r>
              <a:rPr sz="1500" b="0" spc="-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COST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Action PEARL-PV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in relation to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a  </a:t>
            </a:r>
            <a:r>
              <a:rPr sz="1000" b="0" spc="0" dirty="0">
                <a:solidFill>
                  <a:srgbClr val="231F20"/>
                </a:solidFill>
                <a:latin typeface="Segoe UI Light"/>
                <a:cs typeface="Segoe UI Light"/>
              </a:rPr>
              <a:t>shared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data bank and simulation</a:t>
            </a:r>
            <a:r>
              <a:rPr sz="1000" b="0" spc="-15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000" b="0" spc="5" dirty="0">
                <a:solidFill>
                  <a:srgbClr val="231F20"/>
                </a:solidFill>
                <a:latin typeface="Segoe UI Light"/>
                <a:cs typeface="Segoe UI Light"/>
              </a:rPr>
              <a:t>tools.</a:t>
            </a:r>
            <a:endParaRPr sz="1000" dirty="0">
              <a:latin typeface="Segoe UI Light"/>
              <a:cs typeface="Segoe UI Ligh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56297" y="16140808"/>
            <a:ext cx="4367530" cy="2260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300" spc="25" dirty="0">
                <a:latin typeface="Calibri"/>
                <a:cs typeface="Calibri"/>
              </a:rPr>
              <a:t>Figure </a:t>
            </a:r>
            <a:r>
              <a:rPr sz="1300" spc="15" dirty="0">
                <a:latin typeface="Calibri"/>
                <a:cs typeface="Calibri"/>
              </a:rPr>
              <a:t>3: </a:t>
            </a:r>
            <a:r>
              <a:rPr sz="1500" b="0" spc="0" baseline="2777" dirty="0">
                <a:solidFill>
                  <a:srgbClr val="231F20"/>
                </a:solidFill>
                <a:latin typeface="Segoe UI Light"/>
                <a:cs typeface="Segoe UI Light"/>
              </a:rPr>
              <a:t>Key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factors that determine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the </a:t>
            </a:r>
            <a:r>
              <a:rPr sz="1500" b="0" spc="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optimal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performance </a:t>
            </a:r>
            <a:r>
              <a:rPr sz="1500" b="0" spc="-7" baseline="2777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sz="1500" b="0" spc="15" baseline="2777" dirty="0">
                <a:solidFill>
                  <a:srgbClr val="231F20"/>
                </a:solidFill>
                <a:latin typeface="Segoe UI Light"/>
                <a:cs typeface="Segoe UI Light"/>
              </a:rPr>
              <a:t>PV</a:t>
            </a:r>
            <a:r>
              <a:rPr sz="1500" b="0" spc="322" baseline="2777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500" b="0" spc="0" baseline="2777" dirty="0">
                <a:solidFill>
                  <a:srgbClr val="231F20"/>
                </a:solidFill>
                <a:latin typeface="Segoe UI Light"/>
                <a:cs typeface="Segoe UI Light"/>
              </a:rPr>
              <a:t>systems.</a:t>
            </a:r>
            <a:endParaRPr sz="1500" baseline="2777">
              <a:latin typeface="Segoe UI Light"/>
              <a:cs typeface="Segoe UI Ligh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0643549" y="18864363"/>
            <a:ext cx="2894557" cy="4076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517622" y="18871099"/>
            <a:ext cx="1655854" cy="59288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3C88966-AEE1-4823-A3CA-F618EED42387}"/>
              </a:ext>
            </a:extLst>
          </p:cNvPr>
          <p:cNvSpPr txBox="1"/>
          <p:nvPr/>
        </p:nvSpPr>
        <p:spPr>
          <a:xfrm>
            <a:off x="589192" y="4712093"/>
            <a:ext cx="7583258" cy="2519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" lvl="0"/>
            <a:r>
              <a:rPr lang="en-US" sz="2800" spc="50" dirty="0">
                <a:solidFill>
                  <a:prstClr val="black"/>
                </a:solidFill>
                <a:cs typeface="Calibri"/>
              </a:rPr>
              <a:t>Introduction</a:t>
            </a:r>
            <a:endParaRPr lang="en-US" sz="2800" dirty="0">
              <a:solidFill>
                <a:prstClr val="black"/>
              </a:solidFill>
              <a:cs typeface="Calibri"/>
            </a:endParaRPr>
          </a:p>
          <a:p>
            <a:pPr marL="27305" lvl="0">
              <a:lnSpc>
                <a:spcPct val="130000"/>
              </a:lnSpc>
              <a:spcBef>
                <a:spcPts val="260"/>
              </a:spcBef>
            </a:pP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This poster will introduce an at the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end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2017 initiated COST Action</a:t>
            </a:r>
            <a:r>
              <a:rPr lang="en-US" sz="1200" spc="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entitled</a:t>
            </a:r>
            <a:r>
              <a:rPr lang="en-US" sz="1200" dirty="0">
                <a:solidFill>
                  <a:prstClr val="black"/>
                </a:solidFill>
                <a:latin typeface="Segoe UI Light"/>
                <a:cs typeface="Segoe UI Light"/>
              </a:rPr>
              <a:t> </a:t>
            </a:r>
            <a:r>
              <a:rPr lang="en-US" sz="1200" spc="-15" dirty="0">
                <a:solidFill>
                  <a:srgbClr val="231F20"/>
                </a:solidFill>
                <a:latin typeface="Segoe UI Light"/>
                <a:cs typeface="Segoe UI Light"/>
              </a:rPr>
              <a:t>PEARL-PV.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It show its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4-year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research and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work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plan with the aim to create exposure, receive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feedback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from various  stakeholders and involve new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participants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to this research network.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PEARL-PV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is the abbreviation for ‘Performance  and Reliability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Photovoltaic Systems: Evaluations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Large-Scale Monitoring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Data’.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Namely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the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PEARL-PV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project  aims at the formation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an inclusive network </a:t>
            </a:r>
            <a:r>
              <a:rPr lang="en-US" sz="1200" spc="-10" dirty="0">
                <a:solidFill>
                  <a:srgbClr val="231F20"/>
                </a:solidFill>
                <a:latin typeface="Segoe UI Light"/>
                <a:cs typeface="Segoe UI Light"/>
              </a:rPr>
              <a:t>of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PV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system researchers, data resources that will be analyzed by  researchers and </a:t>
            </a:r>
            <a:r>
              <a:rPr lang="en-US" sz="1200" spc="10" dirty="0">
                <a:solidFill>
                  <a:srgbClr val="231F20"/>
                </a:solidFill>
                <a:latin typeface="Segoe UI Light"/>
                <a:cs typeface="Segoe UI Light"/>
              </a:rPr>
              <a:t>experts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that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can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include more-nuanced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evidence-based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reliability in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PV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system evaluation </a:t>
            </a:r>
            <a:r>
              <a:rPr lang="en-US" sz="1200" spc="5" dirty="0">
                <a:solidFill>
                  <a:srgbClr val="231F20"/>
                </a:solidFill>
                <a:latin typeface="Segoe UI Light"/>
                <a:cs typeface="Segoe UI Light"/>
              </a:rPr>
              <a:t>methods  </a:t>
            </a:r>
            <a:r>
              <a:rPr lang="en-US" sz="1200" dirty="0">
                <a:solidFill>
                  <a:srgbClr val="231F20"/>
                </a:solidFill>
                <a:latin typeface="Segoe UI Light"/>
                <a:cs typeface="Segoe UI Light"/>
              </a:rPr>
              <a:t>and simulation and design tools.</a:t>
            </a:r>
            <a:endParaRPr lang="en-US" sz="1200" dirty="0">
              <a:solidFill>
                <a:prstClr val="black"/>
              </a:solidFill>
              <a:latin typeface="Segoe UI Light"/>
              <a:cs typeface="Segoe UI Light"/>
            </a:endParaRPr>
          </a:p>
          <a:p>
            <a:endParaRPr lang="nl-NL" dirty="0"/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CC89067E-2F5D-4B59-A581-5909F46E7B1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7162253"/>
            <a:ext cx="348792" cy="251042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F765986C-12D8-4B45-AF69-E246ADCB58B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9022706"/>
            <a:ext cx="348792" cy="251042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F3FA5FF8-96FF-4021-A9D4-B148F0F4331A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10632117"/>
            <a:ext cx="348792" cy="251042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3923FE26-2F1D-4F2A-ABB2-ED31BA73574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12957311"/>
            <a:ext cx="348792" cy="251042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23F84527-4C12-44BE-BB26-83E686FDE1A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14624050"/>
            <a:ext cx="348792" cy="251042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B83BF7FC-6FE1-4758-9BBC-FDE44C9AA7E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6" y="4833293"/>
            <a:ext cx="348792" cy="2510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917</Words>
  <Application>Microsoft Office PowerPoint</Application>
  <PresentationFormat>Aangepast</PresentationFormat>
  <Paragraphs>34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Roboto Light</vt:lpstr>
      <vt:lpstr>Segoe UI</vt:lpstr>
      <vt:lpstr>Segoe UI Light</vt:lpstr>
      <vt:lpstr>Office Theme</vt:lpstr>
      <vt:lpstr>Introducing ‘PEARL-PV’: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‘PEARL-PV’:</dc:title>
  <cp:lastModifiedBy>Thimo Willems</cp:lastModifiedBy>
  <cp:revision>2</cp:revision>
  <dcterms:created xsi:type="dcterms:W3CDTF">2018-04-24T18:00:54Z</dcterms:created>
  <dcterms:modified xsi:type="dcterms:W3CDTF">2018-04-24T18:17:24Z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2018-04-22T00:00:00Z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2018-04-24T00:00:00Z</vt:filetime>
  </property>
</Properties>
</file>